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22"/>
  </p:notesMasterIdLst>
  <p:sldIdLst>
    <p:sldId id="312" r:id="rId6"/>
    <p:sldId id="315" r:id="rId7"/>
    <p:sldId id="313" r:id="rId8"/>
    <p:sldId id="314" r:id="rId9"/>
    <p:sldId id="267" r:id="rId10"/>
    <p:sldId id="310" r:id="rId11"/>
    <p:sldId id="304" r:id="rId12"/>
    <p:sldId id="303" r:id="rId13"/>
    <p:sldId id="305" r:id="rId14"/>
    <p:sldId id="276" r:id="rId15"/>
    <p:sldId id="308" r:id="rId16"/>
    <p:sldId id="309" r:id="rId17"/>
    <p:sldId id="301" r:id="rId18"/>
    <p:sldId id="269" r:id="rId19"/>
    <p:sldId id="302" r:id="rId20"/>
    <p:sldId id="261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 Yagut" panose="00000400000000000000" pitchFamily="2" charset="-78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90FF51-8825-4EB8-8721-234F62D32AB2}" type="datetimeFigureOut">
              <a:rPr lang="fa-IR" smtClean="0"/>
              <a:pPr/>
              <a:t>10/08/1442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F5C337-C737-4538-BABB-F848B5A5C9C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589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B Yagut" panose="000004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B Yagut" panose="00000400000000000000" pitchFamily="2" charset="-78"/>
              </a:defRPr>
            </a:lvl1pPr>
          </a:lstStyle>
          <a:p>
            <a:fld id="{392B2B31-5E5D-456D-A299-E1FC610827CD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7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cs typeface="B Yagut" panose="00000400000000000000" pitchFamily="2" charset="-78"/>
              </a:defRPr>
            </a:lvl1pPr>
            <a:lvl2pPr>
              <a:defRPr>
                <a:cs typeface="B Yagut" panose="00000400000000000000" pitchFamily="2" charset="-78"/>
              </a:defRPr>
            </a:lvl2pPr>
            <a:lvl3pPr>
              <a:defRPr>
                <a:cs typeface="B Yagut" panose="00000400000000000000" pitchFamily="2" charset="-78"/>
              </a:defRPr>
            </a:lvl3pPr>
            <a:lvl4pPr>
              <a:defRPr>
                <a:cs typeface="B Yagut" panose="00000400000000000000" pitchFamily="2" charset="-78"/>
              </a:defRPr>
            </a:lvl4pPr>
            <a:lvl5pPr>
              <a:defRPr>
                <a:cs typeface="B Yagut" panose="000004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271DF760-9CDE-465E-ABA3-65CFBD97DF1C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05E0-0DFC-40CB-87AA-00D880AC0C90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2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  <a:lvl2pPr>
              <a:defRPr>
                <a:cs typeface="B Yagut" panose="00000400000000000000" pitchFamily="2" charset="-78"/>
              </a:defRPr>
            </a:lvl2pPr>
            <a:lvl3pPr>
              <a:defRPr>
                <a:cs typeface="B Yagut" panose="00000400000000000000" pitchFamily="2" charset="-78"/>
              </a:defRPr>
            </a:lvl3pPr>
            <a:lvl4pPr>
              <a:defRPr>
                <a:cs typeface="B Yagut" panose="00000400000000000000" pitchFamily="2" charset="-78"/>
              </a:defRPr>
            </a:lvl4pPr>
            <a:lvl5pPr>
              <a:defRPr>
                <a:cs typeface="B Yagut" panose="000004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F7F8AF9C-E688-404C-80BE-9EC103F22795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cs typeface="B Yagut" panose="00000400000000000000" pitchFamily="2" charset="-7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02B22619-82BE-460B-874A-8BC838A1C719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6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cs typeface="B Yagut" panose="00000400000000000000" pitchFamily="2" charset="-78"/>
              </a:defRPr>
            </a:lvl1pPr>
            <a:lvl2pPr>
              <a:defRPr sz="2400">
                <a:cs typeface="B Yagut" panose="00000400000000000000" pitchFamily="2" charset="-78"/>
              </a:defRPr>
            </a:lvl2pPr>
            <a:lvl3pPr>
              <a:defRPr sz="2000">
                <a:cs typeface="B Yagut" panose="00000400000000000000" pitchFamily="2" charset="-78"/>
              </a:defRPr>
            </a:lvl3pPr>
            <a:lvl4pPr>
              <a:defRPr sz="1800">
                <a:cs typeface="B Yagut" panose="00000400000000000000" pitchFamily="2" charset="-78"/>
              </a:defRPr>
            </a:lvl4pPr>
            <a:lvl5pPr>
              <a:defRPr sz="1800">
                <a:cs typeface="B Yagut" panose="00000400000000000000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cs typeface="B Yagut" panose="00000400000000000000" pitchFamily="2" charset="-78"/>
              </a:defRPr>
            </a:lvl1pPr>
            <a:lvl2pPr>
              <a:defRPr sz="2400">
                <a:cs typeface="B Yagut" panose="00000400000000000000" pitchFamily="2" charset="-78"/>
              </a:defRPr>
            </a:lvl2pPr>
            <a:lvl3pPr>
              <a:defRPr sz="2000">
                <a:cs typeface="B Yagut" panose="00000400000000000000" pitchFamily="2" charset="-78"/>
              </a:defRPr>
            </a:lvl3pPr>
            <a:lvl4pPr>
              <a:defRPr sz="1800">
                <a:cs typeface="B Yagut" panose="00000400000000000000" pitchFamily="2" charset="-78"/>
              </a:defRPr>
            </a:lvl4pPr>
            <a:lvl5pPr>
              <a:defRPr sz="1800">
                <a:cs typeface="B Yagut" panose="00000400000000000000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6AE025EA-713F-4CCD-89DA-5C936FFB0CF3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1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cs typeface="B Yagut" panose="000004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cs typeface="B Yagut" panose="00000400000000000000" pitchFamily="2" charset="-78"/>
              </a:defRPr>
            </a:lvl1pPr>
            <a:lvl2pPr>
              <a:defRPr sz="2000">
                <a:cs typeface="B Yagut" panose="00000400000000000000" pitchFamily="2" charset="-78"/>
              </a:defRPr>
            </a:lvl2pPr>
            <a:lvl3pPr>
              <a:defRPr sz="1800">
                <a:cs typeface="B Yagut" panose="00000400000000000000" pitchFamily="2" charset="-78"/>
              </a:defRPr>
            </a:lvl3pPr>
            <a:lvl4pPr>
              <a:defRPr sz="1600">
                <a:cs typeface="B Yagut" panose="00000400000000000000" pitchFamily="2" charset="-78"/>
              </a:defRPr>
            </a:lvl4pPr>
            <a:lvl5pPr>
              <a:defRPr sz="1600">
                <a:cs typeface="B Yagut" panose="00000400000000000000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cs typeface="B Yagut" panose="000004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cs typeface="B Yagut" panose="00000400000000000000" pitchFamily="2" charset="-78"/>
              </a:defRPr>
            </a:lvl1pPr>
            <a:lvl2pPr>
              <a:defRPr sz="2000">
                <a:cs typeface="B Yagut" panose="00000400000000000000" pitchFamily="2" charset="-78"/>
              </a:defRPr>
            </a:lvl2pPr>
            <a:lvl3pPr>
              <a:defRPr sz="1800">
                <a:cs typeface="B Yagut" panose="00000400000000000000" pitchFamily="2" charset="-78"/>
              </a:defRPr>
            </a:lvl3pPr>
            <a:lvl4pPr>
              <a:defRPr sz="1600">
                <a:cs typeface="B Yagut" panose="00000400000000000000" pitchFamily="2" charset="-78"/>
              </a:defRPr>
            </a:lvl4pPr>
            <a:lvl5pPr>
              <a:defRPr sz="1600">
                <a:cs typeface="B Yagut" panose="00000400000000000000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A81C6F61-9EB0-4D18-BB90-ED6E83107375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057DF3FC-15DD-43E3-A9FB-2324DEB12067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2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E9F4-A293-4D90-A3E8-81A2E7247216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1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cs typeface="B Yagut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cs typeface="B Yagut" panose="00000400000000000000" pitchFamily="2" charset="-78"/>
              </a:defRPr>
            </a:lvl1pPr>
            <a:lvl2pPr>
              <a:defRPr sz="2800">
                <a:cs typeface="B Yagut" panose="00000400000000000000" pitchFamily="2" charset="-78"/>
              </a:defRPr>
            </a:lvl2pPr>
            <a:lvl3pPr>
              <a:defRPr sz="2400">
                <a:cs typeface="B Yagut" panose="00000400000000000000" pitchFamily="2" charset="-78"/>
              </a:defRPr>
            </a:lvl3pPr>
            <a:lvl4pPr>
              <a:defRPr sz="2000">
                <a:cs typeface="B Yagut" panose="00000400000000000000" pitchFamily="2" charset="-78"/>
              </a:defRPr>
            </a:lvl4pPr>
            <a:lvl5pPr>
              <a:defRPr sz="2000">
                <a:cs typeface="B Yagut" panose="00000400000000000000" pitchFamily="2" charset="-7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cs typeface="B Yagut" panose="00000400000000000000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F90D61FA-07C6-4114-A900-B567CEEE9D76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D979-80B6-4D0A-9E42-241249D9B6CB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cs typeface="B Yagut" panose="00000400000000000000" pitchFamily="2" charset="-78"/>
              </a:defRPr>
            </a:lvl1pPr>
          </a:lstStyle>
          <a:p>
            <a:fld id="{EA695755-1016-4A22-B75C-CACCBCE1C1D2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cs typeface="B Yagut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cs typeface="B Yagut" panose="00000400000000000000" pitchFamily="2" charset="-78"/>
              </a:defRPr>
            </a:lvl1pPr>
          </a:lstStyle>
          <a:p>
            <a:fld id="{5D605EBD-352C-439C-B9B1-E36C38D4E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B Yagut" panose="00000400000000000000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B Yagut" panose="00000400000000000000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698625"/>
          </a:xfrm>
        </p:spPr>
        <p:txBody>
          <a:bodyPr>
            <a:normAutofit fontScale="90000"/>
          </a:bodyPr>
          <a:lstStyle/>
          <a:p>
            <a:pPr marL="514350" lvl="0" indent="-514350">
              <a:lnSpc>
                <a:spcPct val="150000"/>
              </a:lnSpc>
            </a:pPr>
            <a:r>
              <a:rPr lang="fa-IR" dirty="0"/>
              <a:t>تأثير ورزش در زندگي انسان، سلامت خانواده و جامعه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/>
              <a:t>1</a:t>
            </a:r>
            <a:endParaRPr lang="en-US" sz="2400" b="1" dirty="0"/>
          </a:p>
        </p:txBody>
      </p:sp>
      <p:pic>
        <p:nvPicPr>
          <p:cNvPr id="2" name="recording-20200511-215602">
            <a:hlinkClick r:id="" action="ppaction://media"/>
            <a:extLst>
              <a:ext uri="{FF2B5EF4-FFF2-40B4-BE49-F238E27FC236}">
                <a16:creationId xmlns:a16="http://schemas.microsoft.com/office/drawing/2014/main" id="{670BB4BE-53DC-4A74-9547-0D1DD2882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72450" y="6102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5181600" cy="5486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a-IR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fa-IR" sz="3000" b="1" dirty="0">
                <a:solidFill>
                  <a:srgbClr val="FF0000"/>
                </a:solidFill>
              </a:rPr>
              <a:t>ج: هدف‏هاي رواني و اجتماعي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fa-IR" sz="2800" dirty="0"/>
          </a:p>
          <a:p>
            <a:pPr marL="0" indent="0" algn="just">
              <a:spcBef>
                <a:spcPts val="0"/>
              </a:spcBef>
            </a:pPr>
            <a:r>
              <a:rPr lang="fa-IR" sz="2600" dirty="0">
                <a:cs typeface="B Yagut" panose="00000400000000000000" pitchFamily="2" charset="-78"/>
              </a:rPr>
              <a:t> </a:t>
            </a:r>
            <a:r>
              <a:rPr lang="fa-IR" sz="2800" dirty="0">
                <a:cs typeface="B Yagut" panose="00000400000000000000" pitchFamily="2" charset="-78"/>
              </a:rPr>
              <a:t>تقويت روان و غلبه بر عادت‏هاي بد</a:t>
            </a:r>
          </a:p>
          <a:p>
            <a:pPr marL="0" indent="0" algn="just">
              <a:spcBef>
                <a:spcPts val="0"/>
              </a:spcBef>
            </a:pPr>
            <a:endParaRPr lang="fa-IR" sz="2800" dirty="0">
              <a:cs typeface="B Yagut" panose="00000400000000000000" pitchFamily="2" charset="-78"/>
            </a:endParaRPr>
          </a:p>
          <a:p>
            <a:pPr marL="0" indent="0" algn="just">
              <a:spcBef>
                <a:spcPts val="0"/>
              </a:spcBef>
            </a:pPr>
            <a:r>
              <a:rPr lang="fa-IR" sz="2800" dirty="0">
                <a:cs typeface="B Yagut" panose="00000400000000000000" pitchFamily="2" charset="-78"/>
              </a:rPr>
              <a:t> ورزش و رشد شخصيت</a:t>
            </a:r>
          </a:p>
          <a:p>
            <a:pPr marL="0" indent="0" algn="just">
              <a:spcBef>
                <a:spcPts val="0"/>
              </a:spcBef>
            </a:pPr>
            <a:endParaRPr lang="fa-IR" sz="2800" dirty="0">
              <a:cs typeface="B Yagut" panose="00000400000000000000" pitchFamily="2" charset="-78"/>
            </a:endParaRPr>
          </a:p>
          <a:p>
            <a:pPr marL="0" indent="0" algn="just">
              <a:spcBef>
                <a:spcPts val="0"/>
              </a:spcBef>
            </a:pPr>
            <a:r>
              <a:rPr lang="fa-IR" sz="2800" dirty="0"/>
              <a:t> اجتماعي شدن از طريق فعاليت‏هاي ورزشي</a:t>
            </a:r>
          </a:p>
          <a:p>
            <a:pPr marL="0" indent="0" algn="just">
              <a:spcBef>
                <a:spcPts val="0"/>
              </a:spcBef>
            </a:pPr>
            <a:endParaRPr lang="fa-IR" sz="2800" dirty="0">
              <a:cs typeface="B Yagut" panose="00000400000000000000" pitchFamily="2" charset="-78"/>
            </a:endParaRPr>
          </a:p>
          <a:p>
            <a:pPr marL="0" indent="0" algn="just">
              <a:spcBef>
                <a:spcPts val="0"/>
              </a:spcBef>
            </a:pPr>
            <a:r>
              <a:rPr lang="fa-IR" sz="2800" dirty="0"/>
              <a:t> مشارکت ورزشي و موفقيت در امور ديگر</a:t>
            </a:r>
          </a:p>
          <a:p>
            <a:pPr marL="0" indent="0" algn="just">
              <a:spcBef>
                <a:spcPts val="0"/>
              </a:spcBef>
            </a:pPr>
            <a:endParaRPr lang="fa-IR" sz="2800" dirty="0">
              <a:cs typeface="B Yagut" panose="00000400000000000000" pitchFamily="2" charset="-78"/>
            </a:endParaRPr>
          </a:p>
          <a:p>
            <a:pPr marL="0" indent="0" algn="just">
              <a:spcBef>
                <a:spcPts val="0"/>
              </a:spcBef>
            </a:pPr>
            <a:r>
              <a:rPr lang="fa-IR" sz="2800" dirty="0"/>
              <a:t> ايجاد حس رقابت سالم</a:t>
            </a:r>
          </a:p>
          <a:p>
            <a:pPr marL="0" indent="0" algn="just">
              <a:spcBef>
                <a:spcPts val="0"/>
              </a:spcBef>
            </a:pPr>
            <a:endParaRPr lang="fa-IR" sz="2800" dirty="0">
              <a:cs typeface="B Yagut" panose="00000400000000000000" pitchFamily="2" charset="-78"/>
            </a:endParaRPr>
          </a:p>
          <a:p>
            <a:pPr marL="0" indent="0" algn="just">
              <a:spcBef>
                <a:spcPts val="0"/>
              </a:spcBef>
            </a:pPr>
            <a:r>
              <a:rPr lang="fa-IR" sz="2800" dirty="0">
                <a:cs typeface="B Yagut" panose="00000400000000000000" pitchFamily="2" charset="-78"/>
              </a:rPr>
              <a:t> دستيابي به شادي و نشاط</a:t>
            </a:r>
          </a:p>
          <a:p>
            <a:pPr marL="0" indent="0" algn="just">
              <a:spcBef>
                <a:spcPts val="0"/>
              </a:spcBef>
              <a:buNone/>
            </a:pPr>
            <a:endParaRPr lang="fa-IR" sz="2600" dirty="0">
              <a:cs typeface="B Yagut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buNone/>
            </a:pPr>
            <a:endParaRPr lang="fa-IR" sz="33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3300" dirty="0">
              <a:cs typeface="B Yagut" panose="00000400000000000000" pitchFamily="2" charset="-78"/>
            </a:endParaRPr>
          </a:p>
          <a:p>
            <a:pPr algn="r" rtl="1"/>
            <a:endParaRPr lang="en-US" sz="3300" dirty="0">
              <a:cs typeface="B Yagut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10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hamid\Desktop\com.ruhollahfatehi.varzesh0.jpg"/>
          <p:cNvPicPr>
            <a:picLocks noChangeAspect="1" noChangeArrowheads="1"/>
          </p:cNvPicPr>
          <p:nvPr/>
        </p:nvPicPr>
        <p:blipFill>
          <a:blip r:embed="rId4" cstate="print"/>
          <a:srcRect b="20000"/>
          <a:stretch>
            <a:fillRect/>
          </a:stretch>
        </p:blipFill>
        <p:spPr bwMode="auto">
          <a:xfrm>
            <a:off x="5867400" y="3429000"/>
            <a:ext cx="2590800" cy="2438400"/>
          </a:xfrm>
          <a:prstGeom prst="rect">
            <a:avLst/>
          </a:prstGeom>
          <a:noFill/>
        </p:spPr>
      </p:pic>
      <p:pic>
        <p:nvPicPr>
          <p:cNvPr id="2052" name="Picture 4" descr="C:\Documents and Settings\hamid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838200"/>
            <a:ext cx="2514600" cy="2209800"/>
          </a:xfrm>
          <a:prstGeom prst="rect">
            <a:avLst/>
          </a:prstGeom>
          <a:noFill/>
        </p:spPr>
      </p:pic>
      <p:pic>
        <p:nvPicPr>
          <p:cNvPr id="2" name="recording-20200512-004036">
            <a:hlinkClick r:id="" action="ppaction://media"/>
            <a:extLst>
              <a:ext uri="{FF2B5EF4-FFF2-40B4-BE49-F238E27FC236}">
                <a16:creationId xmlns:a16="http://schemas.microsoft.com/office/drawing/2014/main" id="{5ED84F28-A827-47CA-A11D-EE2B1F147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96288" y="6378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a-IR" sz="2800" dirty="0">
                <a:solidFill>
                  <a:srgbClr val="FF0000"/>
                </a:solidFill>
              </a:rPr>
              <a:t> محدوديت انجام فعاليت بدني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19200"/>
            <a:ext cx="7772400" cy="52578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fa-IR" sz="2600" b="1" dirty="0"/>
              <a:t> </a:t>
            </a:r>
            <a:r>
              <a:rPr lang="fa-IR" sz="2600" dirty="0"/>
              <a:t>براي تمام کساني که دچار بيماري‏هاي قلبي-عروقي، تنفسي، مفصلي، مهره‏اي، استخواني، تعادلي و ديگر بيماري‏هايي هستند که پزشک معالج، انجام فعاليت بدني را منع کرده است.</a:t>
            </a:r>
          </a:p>
          <a:p>
            <a:pPr algn="just">
              <a:buFont typeface="Courier New" pitchFamily="49" charset="0"/>
              <a:buChar char="o"/>
            </a:pPr>
            <a:endParaRPr lang="fa-IR" sz="2600" dirty="0"/>
          </a:p>
          <a:p>
            <a:pPr algn="just">
              <a:buFont typeface="Courier New" pitchFamily="49" charset="0"/>
              <a:buChar char="o"/>
            </a:pPr>
            <a:r>
              <a:rPr lang="fa-IR" sz="2600" dirty="0"/>
              <a:t> انجام فعاليت‏هاي بدني خيلي سنگين(انجام ورزش‏هاي حرفه‏اي در حد قهرماني) براي کودکان، نوجوانان در سن بلوغ و زنان باردار و مادران داراي کودک شيرخوار.</a:t>
            </a:r>
          </a:p>
          <a:p>
            <a:pPr algn="just">
              <a:buFont typeface="Courier New" pitchFamily="49" charset="0"/>
              <a:buChar char="o"/>
            </a:pPr>
            <a:endParaRPr lang="fa-IR" sz="2600" dirty="0"/>
          </a:p>
          <a:p>
            <a:pPr algn="just">
              <a:buFont typeface="Courier New" pitchFamily="49" charset="0"/>
              <a:buChar char="o"/>
            </a:pPr>
            <a:r>
              <a:rPr lang="fa-IR" sz="2600" dirty="0"/>
              <a:t> فعاليت‏هاي بدني کششي و فشاري براي تمام کساني که در دوران نقاهت و بازسازي پس از عمل‏هاي جراحي قرار دارند، تا زماني که پزشک جراح تعيين کرده است.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/>
              <a:t>11</a:t>
            </a:r>
            <a:endParaRPr lang="en-US" sz="2400" b="1" dirty="0"/>
          </a:p>
        </p:txBody>
      </p:sp>
      <p:pic>
        <p:nvPicPr>
          <p:cNvPr id="5" name="recording-20200512-121833">
            <a:hlinkClick r:id="" action="ppaction://media"/>
            <a:extLst>
              <a:ext uri="{FF2B5EF4-FFF2-40B4-BE49-F238E27FC236}">
                <a16:creationId xmlns:a16="http://schemas.microsoft.com/office/drawing/2014/main" id="{1D215DDD-71EC-47CD-98C9-B19F4FD66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18525" y="63960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fa-IR" sz="2800" dirty="0">
                <a:solidFill>
                  <a:srgbClr val="FF0000"/>
                </a:solidFill>
              </a:rPr>
              <a:t> موانع رايج فعاليت بدني و راه‏هاي غلبه بر آن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609600"/>
          <a:ext cx="8762999" cy="5808865"/>
        </p:xfrm>
        <a:graphic>
          <a:graphicData uri="http://schemas.openxmlformats.org/drawingml/2006/table">
            <a:tbl>
              <a:tblPr/>
              <a:tblGrid>
                <a:gridCol w="70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Calibri"/>
                          <a:ea typeface="Calibri"/>
                          <a:cs typeface="B Yagut"/>
                        </a:rPr>
                        <a:t>راه</a:t>
                      </a:r>
                      <a:r>
                        <a:rPr lang="fa-IR" sz="20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fa-IR" sz="2000" b="1" baseline="0" dirty="0">
                          <a:latin typeface="Calibri"/>
                          <a:ea typeface="Calibri"/>
                          <a:cs typeface="B Yagut"/>
                        </a:rPr>
                        <a:t> </a:t>
                      </a:r>
                      <a:r>
                        <a:rPr lang="ar-SA" sz="2000" b="1" dirty="0">
                          <a:latin typeface="Calibri"/>
                          <a:ea typeface="Calibri"/>
                          <a:cs typeface="B Yagut"/>
                        </a:rPr>
                        <a:t>حل</a:t>
                      </a:r>
                      <a:r>
                        <a:rPr lang="fa-IR" sz="20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ar-SA" sz="2000" b="1" dirty="0">
                          <a:latin typeface="Calibri"/>
                          <a:ea typeface="Calibri"/>
                          <a:cs typeface="B Yagut"/>
                        </a:rPr>
                        <a:t>هاي احتمالي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Calibri"/>
                          <a:ea typeface="Calibri"/>
                          <a:cs typeface="B Yagut"/>
                        </a:rPr>
                        <a:t>موانع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94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-</a:t>
                      </a:r>
                      <a:r>
                        <a:rPr lang="fa-IR" sz="1600" b="1" baseline="0" dirty="0">
                          <a:latin typeface="Calibri"/>
                          <a:ea typeface="Calibri"/>
                          <a:cs typeface="B Yagut"/>
                        </a:rPr>
                        <a:t> 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از هر فرصتي براي انجام فعاليت بدني استفاده شود: انجام حرکات نرمشي هنگام تماشاي تلويزيون، گوش دادن به موسيقي و ...                        </a:t>
                      </a: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- مي‏توان فعاليت‏هاي نيازمند حداقل زمان مانند پياده‏روي مفرح يا دويدن آهسته</a:t>
                      </a:r>
                      <a:r>
                        <a:rPr lang="fa-IR" sz="1600" b="1" baseline="0" dirty="0">
                          <a:latin typeface="Calibri"/>
                          <a:ea typeface="Calibri"/>
                          <a:cs typeface="B Yagut"/>
                        </a:rPr>
                        <a:t> را انتخاب کرد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Calibri"/>
                          <a:cs typeface="B Yagut"/>
                        </a:rPr>
                        <a:t>کمبود زمان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19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baseline="0" dirty="0">
                          <a:latin typeface="Calibri"/>
                          <a:ea typeface="Calibri"/>
                          <a:cs typeface="B Yagut"/>
                        </a:rPr>
                        <a:t>- 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دعوت خانواده و دوستان براي انجام فعاليت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هاي بدني 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- تشريح اهميت ورزش براي ديگران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اثر اجتماعي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- فعاليت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هاي بدني نياز به هزينه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هاي بالا ندارد</a:t>
                      </a:r>
                      <a:endParaRPr lang="fa-IR" sz="1600" b="1" dirty="0">
                        <a:latin typeface="Calibri"/>
                        <a:ea typeface="Calibri"/>
                        <a:cs typeface="B Yagut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-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 بسياري از فعاليت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هاي ورزشي مانند: پياده روي، بازي هاي حرکتي، بالا رفتن از پله ها، انجام حرکات کششي و نرمشي و طناب زدن فعاليت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هايي هستند که با کمترين امکانات قابل انجام هستند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.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کمبود منابع و هزينه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77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پرداختن به فعاليت بدني، به وضعيت چاقي يا 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لاغري 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افراد بستگي ندارد؛ علاوه بر اين داشتن فعاليت بدني در کنترل وزن مطلوب مؤثرست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.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اضافه وزن يا چاقي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شايد برخي فعاليت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ها لازم باشد در خارج از منزل انجام شود، مي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توان فعاليت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هايي نظير نرمش، درجا دويدن و ... را انتخاب کرده که در منزل نيز امکان پذير باشد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.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عدم امنيت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692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- خستگي در کساني که به تازگي برنامه فعاليت بدني را آغاز کرده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اند امري نسبتاً طبيعي است 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اما</a:t>
                      </a:r>
                      <a:r>
                        <a:rPr lang="fa-IR" sz="1600" b="1" baseline="0" dirty="0">
                          <a:latin typeface="Calibri"/>
                          <a:ea typeface="Calibri"/>
                          <a:cs typeface="B Yagut"/>
                        </a:rPr>
                        <a:t> 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فعاليت بدني در دراز مدت، باعث عملکرد بهتر قلب، افزايش ظرفيت دستگاه تنفس،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 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افزايش توان و استقامت عضلاني و در نتيجه کاهش ميزان خستگي پس از هر بار فعاليت مي شود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.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فعاليت بدني و خستگي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53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وقتي صحبت از تناسب اندام و سلامتي باشد، هيچ عذر و بهانه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‏</a:t>
                      </a:r>
                      <a:r>
                        <a:rPr lang="ar-SA" sz="1600" b="1" dirty="0">
                          <a:latin typeface="Calibri"/>
                          <a:ea typeface="Calibri"/>
                          <a:cs typeface="B Yagut"/>
                        </a:rPr>
                        <a:t>اي پذيرفته نيست</a:t>
                      </a: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.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B Yagut"/>
                        </a:rPr>
                        <a:t>مشغله زياد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310" marR="433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12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recording-20200512-145639">
            <a:hlinkClick r:id="" action="ppaction://media"/>
            <a:extLst>
              <a:ext uri="{FF2B5EF4-FFF2-40B4-BE49-F238E27FC236}">
                <a16:creationId xmlns:a16="http://schemas.microsoft.com/office/drawing/2014/main" id="{1182DCAC-7BAF-4C4C-964B-B217B8D0E3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69325" y="67498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a-IR" sz="4300" b="1" dirty="0">
                <a:solidFill>
                  <a:srgbClr val="FF0000"/>
                </a:solidFill>
              </a:rPr>
              <a:t>خلاصه مطالب و نتيجه گيري</a:t>
            </a:r>
          </a:p>
          <a:p>
            <a:pPr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a-IR" sz="2800" dirty="0"/>
              <a:t>بدون شک جسم و روان از هم جدا نيستند، ورزش عاملي است که نقش مؤثري در پيشگيري از بيماري‏هاي روحي و جسمي دارد.</a:t>
            </a:r>
          </a:p>
          <a:p>
            <a:pPr marL="0" indent="0" algn="just">
              <a:spcBef>
                <a:spcPts val="0"/>
              </a:spcBef>
              <a:buNone/>
            </a:pPr>
            <a:endParaRPr lang="fa-IR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fa-IR" sz="2800" dirty="0"/>
              <a:t>با تحرک و فعاليت‏هاي بدني، جسمي سالم و روحي شاد خواهيم داشت و مشکلات روزمره نيز کمتر مي‏تواند بر جسم و روان ما مستولي گردد.</a:t>
            </a:r>
          </a:p>
          <a:p>
            <a:pPr marL="0" indent="0" algn="just">
              <a:spcBef>
                <a:spcPts val="0"/>
              </a:spcBef>
              <a:buNone/>
            </a:pPr>
            <a:endParaRPr lang="fa-IR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fa-IR" sz="2800" dirty="0"/>
              <a:t>ورزش به عنوان پديده‏اي اجتماعي براي دوام جامعه لازم است چرا که با تغذيه بهداشت جسمي و روحي، شادابي خانواده‏ها و اجتماع را در پيش خواهيم داشت.</a:t>
            </a:r>
          </a:p>
          <a:p>
            <a:pPr marL="0" indent="0" algn="just">
              <a:spcBef>
                <a:spcPts val="0"/>
              </a:spcBef>
              <a:buNone/>
            </a:pPr>
            <a:endParaRPr lang="fa-IR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fa-IR" sz="2800" dirty="0"/>
              <a:t>بنابراين، پس از شناسايي فوايد و مزايا، محدوديت و موانع فعاليت بدني، مي‏توانيم براي رسيدن به اهداف خود در زمينه ورزش، برنامه‏ريزي کنيم.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13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recording-20200512-152903">
            <a:hlinkClick r:id="" action="ppaction://media"/>
            <a:extLst>
              <a:ext uri="{FF2B5EF4-FFF2-40B4-BE49-F238E27FC236}">
                <a16:creationId xmlns:a16="http://schemas.microsoft.com/office/drawing/2014/main" id="{672E9F4D-F9C5-4FAC-807E-7107204BF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13750" y="655089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153400" cy="61722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 rtl="1">
              <a:spcBef>
                <a:spcPts val="0"/>
              </a:spcBef>
              <a:buNone/>
            </a:pPr>
            <a:r>
              <a:rPr lang="fa-IR" sz="4000" b="1" dirty="0">
                <a:solidFill>
                  <a:srgbClr val="FF0000"/>
                </a:solidFill>
                <a:cs typeface="B Yagut" panose="00000400000000000000" pitchFamily="2" charset="-78"/>
              </a:rPr>
              <a:t> پرسش و تمرين</a:t>
            </a:r>
            <a:endParaRPr lang="fa-IR" sz="4000" dirty="0">
              <a:solidFill>
                <a:srgbClr val="FF0000"/>
              </a:solidFill>
              <a:cs typeface="B Yagut" panose="00000400000000000000" pitchFamily="2" charset="-78"/>
            </a:endParaRP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b="1" dirty="0"/>
              <a:t>1 -</a:t>
            </a:r>
            <a:r>
              <a:rPr lang="fa-IR" sz="2400" b="1" dirty="0">
                <a:cs typeface="B Yagut" panose="00000400000000000000" pitchFamily="2" charset="-78"/>
              </a:rPr>
              <a:t>  تعريف تندرستي از نظر سازمان جهاني بهداشت چيست؟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b="1" dirty="0"/>
              <a:t>2 -  ورزش چه تأثيري در زندگي انسان دارد؟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b="1" dirty="0"/>
              <a:t>3 -  اثرات درماني فعاليت‏هاي بدني را نام ببريد؟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b="1" dirty="0">
                <a:cs typeface="B Yagut" panose="00000400000000000000" pitchFamily="2" charset="-78"/>
              </a:rPr>
              <a:t>4 -  اثرات بهداشتي فعاليت‏هاي بدني را شرح دهيد؟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/>
              <a:t>5 – محدوديت انجام فعاليت بدني براي چه افرادي است؟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b="1" dirty="0">
                <a:cs typeface="B Yagut" panose="00000400000000000000" pitchFamily="2" charset="-78"/>
              </a:rPr>
              <a:t>6 – موانع رايج فعاليت بدني را نام برده و راه‏هاي غلبه بر آن‏ها را شرح دهيد؟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14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fa-IR" sz="7300" b="1" dirty="0">
                <a:solidFill>
                  <a:srgbClr val="FF0000"/>
                </a:solidFill>
              </a:rPr>
              <a:t>فهرست منابع</a:t>
            </a:r>
          </a:p>
          <a:p>
            <a:pPr>
              <a:buFont typeface="Wingdings" pitchFamily="2" charset="2"/>
              <a:buChar char="§"/>
            </a:pPr>
            <a:endParaRPr lang="fa-IR" sz="2800" b="1" dirty="0"/>
          </a:p>
          <a:p>
            <a:pPr>
              <a:buFont typeface="Wingdings" pitchFamily="2" charset="2"/>
              <a:buChar char="§"/>
            </a:pPr>
            <a:endParaRPr lang="fa-IR" sz="2800" b="1" dirty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a-IR" sz="6500" dirty="0"/>
              <a:t>سبک زندگي سالم-راهنماي ملي خود مراقبتي خانواده (3)، فعاليت بدني منظم، تهران، انتشارات پارساي سلامت، 1396.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a-IR" sz="6500" dirty="0"/>
              <a:t>رمضاني نژاد، ر، اصول و مباني تربيت بدني و ورزش، تهران، انتشارات بامداد کتاب، آذر 1398.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a-IR" sz="6500" dirty="0"/>
              <a:t>خلجي، ح، اصول و مباني تربيت بدني (رشته تربيت بدني و علوم ورزشي)، انتشارات دانشگاه پيام نور، 1392.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15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851025"/>
          </a:xfrm>
        </p:spPr>
        <p:txBody>
          <a:bodyPr>
            <a:normAutofit/>
          </a:bodyPr>
          <a:lstStyle/>
          <a:p>
            <a:pPr algn="just" rtl="1"/>
            <a:r>
              <a:rPr lang="fa-IR" sz="3200" b="1" dirty="0">
                <a:cs typeface="B Yagut" panose="00000400000000000000" pitchFamily="2" charset="-78"/>
              </a:rPr>
              <a:t>لطفاً نظرها و پيشنهادهاي خود پيرامون اين بسته آموزشي را به آدرس زير ارسال کنيد.</a:t>
            </a:r>
            <a:endParaRPr lang="en-US" sz="3200" b="1" dirty="0">
              <a:cs typeface="B Yagut" panose="00000400000000000000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Email: Shiraz_behvarz@sums.ac.ir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/>
              <a:t>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305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000" b="1" dirty="0">
                <a:cs typeface="B Yagut" panose="00000400000000000000" pitchFamily="2" charset="-78"/>
              </a:rPr>
              <a:t> مشخصات سند</a:t>
            </a:r>
            <a:endParaRPr lang="en-US" sz="4000" b="1" dirty="0">
              <a:cs typeface="B Yagut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19200" y="1295400"/>
            <a:ext cx="2744788" cy="639762"/>
          </a:xfrm>
        </p:spPr>
        <p:txBody>
          <a:bodyPr/>
          <a:lstStyle/>
          <a:p>
            <a:pPr algn="ctr" rtl="1"/>
            <a:r>
              <a:rPr lang="fa-IR" dirty="0">
                <a:cs typeface="B Yagut" panose="00000400000000000000" pitchFamily="2" charset="-78"/>
              </a:rPr>
              <a:t>مشخصات مدرس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639762"/>
          </a:xfrm>
        </p:spPr>
        <p:txBody>
          <a:bodyPr/>
          <a:lstStyle/>
          <a:p>
            <a:pPr algn="ctr" rtl="1"/>
            <a:r>
              <a:rPr lang="fa-IR" dirty="0">
                <a:cs typeface="B Yagut" panose="00000400000000000000" pitchFamily="2" charset="-78"/>
              </a:rPr>
              <a:t>مشخصات بسته آموزشي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1" y="2174875"/>
            <a:ext cx="4038599" cy="395128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</a:pPr>
            <a:r>
              <a:rPr lang="fa-IR" sz="2000" dirty="0">
                <a:cs typeface="B Yagut" panose="00000400000000000000" pitchFamily="2" charset="-78"/>
              </a:rPr>
              <a:t>حيطه درس: </a:t>
            </a:r>
            <a:r>
              <a:rPr lang="fa-IR" sz="2000" dirty="0"/>
              <a:t>تربيت بدني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</a:pPr>
            <a:r>
              <a:rPr lang="fa-IR" sz="2000" dirty="0"/>
              <a:t>تاريخ آخرين بازنگري</a:t>
            </a:r>
            <a:r>
              <a:rPr lang="fa-IR" sz="2000"/>
              <a:t>: </a:t>
            </a:r>
            <a:r>
              <a:rPr lang="fa-IR" sz="2000" smtClean="0">
                <a:cs typeface="B Yagut" panose="00000400000000000000" pitchFamily="2" charset="-78"/>
              </a:rPr>
              <a:t>7 تیر 1399</a:t>
            </a:r>
            <a:endParaRPr lang="fa-IR" sz="2000" dirty="0">
              <a:cs typeface="B Yagut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</a:pPr>
            <a:r>
              <a:rPr lang="fa-IR" sz="2000" dirty="0">
                <a:cs typeface="B Yagut" panose="00000400000000000000" pitchFamily="2" charset="-78"/>
              </a:rPr>
              <a:t>نوبت تهيه: 1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cs typeface="B Yagut" panose="00000400000000000000" pitchFamily="2" charset="-78"/>
              </a:rPr>
              <a:t> </a:t>
            </a:r>
            <a:r>
              <a:rPr lang="fa-IR" sz="2000" dirty="0"/>
              <a:t>نام فايل</a:t>
            </a:r>
            <a:r>
              <a:rPr lang="en-US" sz="2000" dirty="0"/>
              <a:t>: SA - </a:t>
            </a:r>
            <a:r>
              <a:rPr lang="en-US" sz="2000" dirty="0" smtClean="0"/>
              <a:t>tasire-varzesh-dar-zendegi-ensan,salamate-khanevadeh-va-jameeh-edi2.</a:t>
            </a:r>
            <a:endParaRPr lang="fa-IR" sz="2000" dirty="0">
              <a:cs typeface="B Yagut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1800" i="1" dirty="0">
                <a:cs typeface="B Yagut" panose="00000400000000000000" pitchFamily="2" charset="-78"/>
              </a:rPr>
              <a:t>  </a:t>
            </a:r>
            <a:endParaRPr lang="en-US" sz="1800" i="1" dirty="0">
              <a:cs typeface="B Yagut" panose="00000400000000000000" pitchFamily="2" charset="-78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hamid\Desktop\IMG-20200506-WA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981200"/>
            <a:ext cx="1200150" cy="1371600"/>
          </a:xfrm>
          <a:prstGeom prst="rect">
            <a:avLst/>
          </a:prstGeom>
          <a:noFill/>
        </p:spPr>
      </p:pic>
      <p:sp>
        <p:nvSpPr>
          <p:cNvPr id="9" name="Content Placeholder 5"/>
          <p:cNvSpPr>
            <a:spLocks noGrp="1"/>
          </p:cNvSpPr>
          <p:nvPr/>
        </p:nvSpPr>
        <p:spPr>
          <a:xfrm>
            <a:off x="381000" y="3429000"/>
            <a:ext cx="43434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agut" panose="00000400000000000000" pitchFamily="2" charset="-78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B Yagut" panose="00000400000000000000" pitchFamily="2" charset="-78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agut" panose="00000400000000000000" pitchFamily="2" charset="-78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B Yagut" panose="00000400000000000000" pitchFamily="2" charset="-78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B Yagut" panose="00000400000000000000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700" dirty="0"/>
              <a:t>فرانک فتحي</a:t>
            </a:r>
            <a:endParaRPr lang="fa-IR" sz="1700" dirty="0">
              <a:cs typeface="B Yagut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700" dirty="0">
                <a:cs typeface="B Yagut" panose="00000400000000000000" pitchFamily="2" charset="-78"/>
              </a:rPr>
              <a:t>کارشناس ارشد آموزش جامعه‏نگر در نظام سلامت </a:t>
            </a:r>
            <a:r>
              <a:rPr lang="en-US" sz="1700" dirty="0">
                <a:cs typeface="B Yagut" panose="00000400000000000000" pitchFamily="2" charset="-78"/>
              </a:rPr>
              <a:t>Mph</a:t>
            </a:r>
            <a:r>
              <a:rPr lang="fa-IR" sz="1700" dirty="0">
                <a:cs typeface="B Yagut" panose="00000400000000000000" pitchFamily="2" charset="-78"/>
              </a:rPr>
              <a:t>سياست‏گذاري سلامت</a:t>
            </a:r>
            <a:endParaRPr lang="fa-IR" sz="1700" dirty="0">
              <a:solidFill>
                <a:srgbClr val="FF0000"/>
              </a:solidFill>
              <a:cs typeface="B Yagut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700" dirty="0"/>
              <a:t>کارشناس مسول بهورزي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700" dirty="0">
                <a:cs typeface="B Yagut" panose="00000400000000000000" pitchFamily="2" charset="-78"/>
              </a:rPr>
              <a:t>دانشگاه علوم پزشکي و خدمات بهداشتي درماني شيراز</a:t>
            </a:r>
            <a:endParaRPr lang="en-US" sz="17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54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4000" b="1" dirty="0">
                <a:solidFill>
                  <a:srgbClr val="FF0000"/>
                </a:solidFill>
                <a:cs typeface="B Yagut" panose="00000400000000000000" pitchFamily="2" charset="-78"/>
              </a:rPr>
              <a:t> اهداف آموزشي</a:t>
            </a:r>
            <a:endParaRPr lang="en-US" sz="4000" b="1" dirty="0">
              <a:solidFill>
                <a:srgbClr val="FF0000"/>
              </a:solidFill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fa-IR" sz="2800" b="1" dirty="0">
                <a:cs typeface="B Yagut" panose="00000400000000000000" pitchFamily="2" charset="-78"/>
              </a:rPr>
              <a:t>انتظار مي‌رود فراگير پس از مطالعه اين درس بتواند:</a:t>
            </a:r>
            <a:endParaRPr lang="fa-IR" sz="28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sz="2800" b="1" dirty="0"/>
              <a:t> </a:t>
            </a:r>
            <a:r>
              <a:rPr lang="fa-IR" sz="2600" b="1" dirty="0"/>
              <a:t>مفهوم تندرستي از نظر سازمان جهاني بهداشت را توصيف کند.</a:t>
            </a:r>
            <a:endParaRPr lang="en-US" sz="26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sz="2600" b="1" dirty="0"/>
              <a:t> اهداف ورزش را بيان کند.</a:t>
            </a:r>
            <a:endParaRPr lang="en-US" sz="26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sz="2600" b="1" dirty="0"/>
              <a:t> اهميت ورزش در سلامت جسمي را شرح دهد.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sz="2600" b="1" dirty="0"/>
              <a:t> اهميت ورزش در سلامت اخلاقي و پرورشي را شرح دهد.</a:t>
            </a:r>
            <a:endParaRPr lang="en-US" sz="26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sz="2600" b="1" dirty="0"/>
              <a:t> اهميت ورزش در حيطه رواني و اجتماعي را توضيح دهد.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sz="2600" b="1" dirty="0"/>
              <a:t> محدوديت انجام فعاليت بدني را شرح دهد.</a:t>
            </a:r>
            <a:endParaRPr lang="fa-IR" sz="28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fa-IR" sz="2800" b="1" dirty="0"/>
              <a:t> موانع رايج فعاليت بدني و راه‏هاي غلبه بر آن را تشريح کند.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endParaRPr lang="fa-IR" sz="2800" dirty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endParaRPr lang="fa-I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recording-20200511-220646">
            <a:hlinkClick r:id="" action="ppaction://media"/>
            <a:extLst>
              <a:ext uri="{FF2B5EF4-FFF2-40B4-BE49-F238E27FC236}">
                <a16:creationId xmlns:a16="http://schemas.microsoft.com/office/drawing/2014/main" id="{F41F2AD1-C0E7-40FB-81B7-78AC6F511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845550" y="6137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>
                <a:solidFill>
                  <a:srgbClr val="FF0000"/>
                </a:solidFill>
                <a:cs typeface="B Yagut" panose="00000400000000000000" pitchFamily="2" charset="-78"/>
              </a:rPr>
              <a:t>فهرست عناوين</a:t>
            </a:r>
            <a:endParaRPr lang="en-US" b="1" dirty="0">
              <a:solidFill>
                <a:srgbClr val="FF0000"/>
              </a:solidFill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000" b="1" dirty="0"/>
              <a:t> </a:t>
            </a:r>
            <a:r>
              <a:rPr lang="fa-IR" sz="2800" b="1" dirty="0"/>
              <a:t>مقدمه</a:t>
            </a:r>
            <a:endParaRPr lang="en-US" sz="2800" b="1" dirty="0"/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800" b="1" dirty="0"/>
              <a:t>مفهوم تندرستي از نظر سازمان جهاني بهداشت 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800" b="1" dirty="0"/>
              <a:t>اهداف ورزشي :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fa-IR" sz="2800" b="1" dirty="0"/>
              <a:t>      الف – هدف‏هاي بهداشتي و تندرستي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fa-IR" sz="2800" b="1" dirty="0"/>
              <a:t>       ب – هدف‏هاي پرورشي و اخلاقي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fa-IR" sz="2800" b="1" dirty="0"/>
              <a:t>       ج – هدف‏هاي رواني و اجتماعي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800" b="1" dirty="0"/>
              <a:t> محدوديت انجام فعاليت بدني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800" b="1" dirty="0"/>
              <a:t> موانع رايج فعاليت بدني و راه‏هاي غلبه بر آن</a:t>
            </a:r>
          </a:p>
          <a:p>
            <a:pPr marL="514350" lvl="0" indent="-51435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recording-20200511-220316">
            <a:hlinkClick r:id="" action="ppaction://media"/>
            <a:extLst>
              <a:ext uri="{FF2B5EF4-FFF2-40B4-BE49-F238E27FC236}">
                <a16:creationId xmlns:a16="http://schemas.microsoft.com/office/drawing/2014/main" id="{989E7F7B-E8AE-49D0-BA15-BE976817C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42300" y="6292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01000" cy="3429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r" rtl="1">
              <a:buFont typeface="Wingdings" pitchFamily="2" charset="2"/>
              <a:buChar char="Ø"/>
            </a:pPr>
            <a:r>
              <a:rPr lang="fa-IR" sz="2800" b="1" dirty="0">
                <a:solidFill>
                  <a:srgbClr val="FF0000"/>
                </a:solidFill>
                <a:cs typeface="B Yagut" panose="00000400000000000000" pitchFamily="2" charset="-78"/>
              </a:rPr>
              <a:t>مقدمه:</a:t>
            </a:r>
          </a:p>
          <a:p>
            <a:pPr marL="0" indent="0" algn="just" rtl="1">
              <a:buNone/>
            </a:pPr>
            <a:r>
              <a:rPr lang="fa-IR" sz="2600" dirty="0"/>
              <a:t>سلامتي و توانايي جسماني از نعمت‏هاي الهي است، انسان هميشه خواهان سلامتي و نشاط است.</a:t>
            </a:r>
          </a:p>
          <a:p>
            <a:pPr marL="0" indent="0" algn="just" rtl="1">
              <a:buNone/>
            </a:pPr>
            <a:endParaRPr lang="fa-IR" sz="2600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fa-IR" sz="2600" dirty="0"/>
              <a:t>ورزش به عنوان پديده‏اي اجتماعي براي دوام جامعه لازم است. چرا كه با ورزش بهداشت جسمي و رواني افراد و بدنبال آن شادابي خانواده‏ها و اجتماع حاصل خواهد شد.</a:t>
            </a:r>
            <a:endParaRPr lang="en-US" sz="2600" dirty="0"/>
          </a:p>
          <a:p>
            <a:pPr marL="0" indent="0" algn="just" rtl="1">
              <a:spcBef>
                <a:spcPts val="0"/>
              </a:spcBef>
              <a:buNone/>
            </a:pPr>
            <a:endParaRPr lang="fa-IR" sz="2600" dirty="0"/>
          </a:p>
          <a:p>
            <a:pPr marL="0" indent="0" algn="just" rtl="1">
              <a:spcBef>
                <a:spcPts val="0"/>
              </a:spcBef>
              <a:buNone/>
            </a:pP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hamid\Desktop\New Folder (3)\download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962400"/>
            <a:ext cx="5867400" cy="2286000"/>
          </a:xfrm>
          <a:prstGeom prst="rect">
            <a:avLst/>
          </a:prstGeom>
          <a:noFill/>
        </p:spPr>
      </p:pic>
      <p:pic>
        <p:nvPicPr>
          <p:cNvPr id="2" name="recording-20200511-225221">
            <a:hlinkClick r:id="" action="ppaction://media"/>
            <a:extLst>
              <a:ext uri="{FF2B5EF4-FFF2-40B4-BE49-F238E27FC236}">
                <a16:creationId xmlns:a16="http://schemas.microsoft.com/office/drawing/2014/main" id="{8E85E55C-CA9A-4CB8-9B93-7BEC0E368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66138" y="5946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41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  <a:buNone/>
            </a:pPr>
            <a:endParaRPr lang="fa-IR" sz="2600" dirty="0"/>
          </a:p>
          <a:p>
            <a:pPr marL="0" indent="0" algn="just" rtl="1">
              <a:spcBef>
                <a:spcPts val="0"/>
              </a:spcBef>
              <a:buFont typeface="Wingdings" pitchFamily="2" charset="2"/>
              <a:buChar char="v"/>
            </a:pPr>
            <a:r>
              <a:rPr lang="fa-IR" sz="2600" dirty="0"/>
              <a:t>همچنان ‏که نتايج تحقيقات بسياري از پژوهشگران، اثرات مفيد فعاليت‏هاي ورزشي را در </a:t>
            </a:r>
            <a:r>
              <a:rPr lang="fa-IR" sz="2600" dirty="0">
                <a:solidFill>
                  <a:srgbClr val="FF0000"/>
                </a:solidFill>
              </a:rPr>
              <a:t>پيشگيري، کنترل و درمان </a:t>
            </a:r>
            <a:r>
              <a:rPr lang="fa-IR" sz="2600" dirty="0"/>
              <a:t>بسياري از بيماري‏ها نشان مي‏دهد.</a:t>
            </a:r>
          </a:p>
          <a:p>
            <a:pPr marL="0" indent="0" algn="just" rtl="1">
              <a:spcBef>
                <a:spcPts val="0"/>
              </a:spcBef>
              <a:buNone/>
            </a:pPr>
            <a:endParaRPr lang="fa-IR" sz="2600" dirty="0"/>
          </a:p>
          <a:p>
            <a:pPr marL="0" indent="0" algn="just" rtl="1">
              <a:spcBef>
                <a:spcPts val="0"/>
              </a:spcBef>
              <a:buNone/>
            </a:pPr>
            <a:r>
              <a:rPr lang="fa-IR" sz="2600" dirty="0"/>
              <a:t> بنابراين همه افراد در هر سن و شرايطي که هستند، فعاليت بدني مناسب خود را داشته، تا در کنار تغذيه مناسب، از حداکثر سلامت جسمي، رواني و اجتماعي برخوردار شوند.</a:t>
            </a:r>
          </a:p>
          <a:p>
            <a:pPr marL="0" indent="0" algn="just" rtl="1">
              <a:spcBef>
                <a:spcPts val="0"/>
              </a:spcBef>
              <a:buNone/>
            </a:pP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recording-20200511-230303">
            <a:hlinkClick r:id="" action="ppaction://media"/>
            <a:extLst>
              <a:ext uri="{FF2B5EF4-FFF2-40B4-BE49-F238E27FC236}">
                <a16:creationId xmlns:a16="http://schemas.microsoft.com/office/drawing/2014/main" id="{3173644B-F6D9-405F-B605-621D56C781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18525" y="6154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92162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Ø"/>
            </a:pPr>
            <a:r>
              <a:rPr lang="fa-IR" sz="2800" dirty="0">
                <a:solidFill>
                  <a:srgbClr val="FF0000"/>
                </a:solidFill>
              </a:rPr>
              <a:t> مفهوم تندرستي از نظر سازمان بهداشت جهاني: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fa-IR" sz="2600" dirty="0"/>
              <a:t>از نظر </a:t>
            </a:r>
            <a:r>
              <a:rPr lang="fa-IR" sz="2600" u="sng" dirty="0">
                <a:solidFill>
                  <a:srgbClr val="FF0000"/>
                </a:solidFill>
              </a:rPr>
              <a:t>سازمان بهداشت جهاني</a:t>
            </a:r>
            <a:r>
              <a:rPr lang="fa-IR" sz="2600" dirty="0"/>
              <a:t>؛ تندرستي صرفاً نداشتن بيماري و ضعف نيست، بلكه منظور از آن سلامتي كامل جسمي، ذهني، اجتماعي و روحي است. </a:t>
            </a:r>
          </a:p>
          <a:p>
            <a:pPr marL="0" indent="0" algn="just">
              <a:spcBef>
                <a:spcPts val="0"/>
              </a:spcBef>
              <a:buNone/>
            </a:pPr>
            <a:endParaRPr lang="fa-IR" sz="26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7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hamid\Desktop\New Folder (3)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81400" cy="2133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3584138"/>
            <a:ext cx="4038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600" dirty="0">
                <a:cs typeface="B Yagut" pitchFamily="2" charset="-78"/>
              </a:rPr>
              <a:t>در حقيقت دو هدف عمده تندرستي:</a:t>
            </a:r>
          </a:p>
          <a:p>
            <a:pPr algn="just" rtl="1"/>
            <a:r>
              <a:rPr lang="fa-IR" sz="2600" dirty="0">
                <a:cs typeface="B Yagut" pitchFamily="2" charset="-78"/>
              </a:rPr>
              <a:t> به تأخير انداختن </a:t>
            </a:r>
            <a:r>
              <a:rPr lang="fa-IR" sz="2600" u="sng" dirty="0">
                <a:solidFill>
                  <a:srgbClr val="FF0000"/>
                </a:solidFill>
                <a:cs typeface="B Yagut" pitchFamily="2" charset="-78"/>
              </a:rPr>
              <a:t>مرگ</a:t>
            </a:r>
            <a:r>
              <a:rPr lang="fa-IR" sz="2600" dirty="0">
                <a:cs typeface="B Yagut" pitchFamily="2" charset="-78"/>
              </a:rPr>
              <a:t> و </a:t>
            </a:r>
            <a:r>
              <a:rPr lang="fa-IR" sz="2600" u="sng" dirty="0">
                <a:solidFill>
                  <a:srgbClr val="FF0000"/>
                </a:solidFill>
                <a:cs typeface="B Yagut" pitchFamily="2" charset="-78"/>
              </a:rPr>
              <a:t>بيماري</a:t>
            </a:r>
            <a:r>
              <a:rPr lang="fa-IR" sz="2600" dirty="0">
                <a:cs typeface="B Yagut" pitchFamily="2" charset="-78"/>
              </a:rPr>
              <a:t> است. </a:t>
            </a:r>
          </a:p>
        </p:txBody>
      </p:sp>
      <p:pic>
        <p:nvPicPr>
          <p:cNvPr id="5" name="recording-20200511-231201">
            <a:hlinkClick r:id="" action="ppaction://media"/>
            <a:extLst>
              <a:ext uri="{FF2B5EF4-FFF2-40B4-BE49-F238E27FC236}">
                <a16:creationId xmlns:a16="http://schemas.microsoft.com/office/drawing/2014/main" id="{9B4855F1-D76E-403B-98F7-1C2A4774DA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0563" y="6223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Ø"/>
            </a:pPr>
            <a:r>
              <a:rPr lang="fa-IR" sz="2800" dirty="0">
                <a:solidFill>
                  <a:srgbClr val="FF0000"/>
                </a:solidFill>
              </a:rPr>
              <a:t>اهداف ورزش:</a:t>
            </a:r>
            <a:br>
              <a:rPr lang="fa-IR" sz="2800" dirty="0">
                <a:solidFill>
                  <a:srgbClr val="FF0000"/>
                </a:solidFill>
              </a:rPr>
            </a:br>
            <a:r>
              <a:rPr lang="fa-IR" sz="2800" dirty="0">
                <a:solidFill>
                  <a:srgbClr val="FF0000"/>
                </a:solidFill>
              </a:rPr>
              <a:t> الف: هدف‏هاي بهداشتي و تندرستي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>
            <a:noAutofit/>
          </a:bodyPr>
          <a:lstStyle/>
          <a:p>
            <a:pPr algn="just"/>
            <a:r>
              <a:rPr lang="fa-IR" sz="2400" b="1" dirty="0"/>
              <a:t>تغيرات کارکردي بدن</a:t>
            </a:r>
            <a:r>
              <a:rPr lang="fa-IR" sz="2400" dirty="0"/>
              <a:t>: تنظيم </a:t>
            </a:r>
            <a:r>
              <a:rPr lang="en-US" sz="2400" dirty="0">
                <a:solidFill>
                  <a:srgbClr val="FF0000"/>
                </a:solidFill>
              </a:rPr>
              <a:t>PH</a:t>
            </a:r>
            <a:r>
              <a:rPr lang="en-US" sz="2400" dirty="0"/>
              <a:t> </a:t>
            </a:r>
            <a:r>
              <a:rPr lang="fa-IR" sz="2400" dirty="0"/>
              <a:t> خون، افزايش حجم و قدرت عضلات، افزايش کارايي قلب، تنظيم قند خون، تقويت دستگاه عصبي، توازن ترشحات غدد داخلي.</a:t>
            </a:r>
          </a:p>
          <a:p>
            <a:pPr algn="just"/>
            <a:r>
              <a:rPr lang="fa-IR" sz="2400" b="1" dirty="0"/>
              <a:t>اثرات بهداشتي فعاليت بدني</a:t>
            </a:r>
            <a:r>
              <a:rPr lang="fa-IR" sz="2400" dirty="0"/>
              <a:t>: افزايش قدرت دفاعي بدن، پيشگيري از بروز برخي از بيماري‏ها(آترواسکلروز-آنفارکتوس-ضعف و تحريک پذيري اعصاب-بيماري هاي قلبي و ...).</a:t>
            </a:r>
          </a:p>
          <a:p>
            <a:pPr algn="just"/>
            <a:r>
              <a:rPr lang="fa-IR" sz="2400" b="1" dirty="0"/>
              <a:t>اثر درماني فعاليت‏هاي بدني</a:t>
            </a:r>
            <a:r>
              <a:rPr lang="fa-IR" sz="2400" dirty="0"/>
              <a:t>: در بيماران ديابتي، در هنگام فعاليت مقداري از قند سوخته مي‏شود و باعث تنظيم قند خون مي‏شود؛ در درمان بيمارن مبتلا به آنفارکتوس قلبي نقش اساسي دارد و 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8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Documents and Settings\hamid\Desktop\New Folder (3)\download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1" y="4953000"/>
            <a:ext cx="2362199" cy="1514475"/>
          </a:xfrm>
          <a:prstGeom prst="rect">
            <a:avLst/>
          </a:prstGeom>
          <a:noFill/>
        </p:spPr>
      </p:pic>
      <p:pic>
        <p:nvPicPr>
          <p:cNvPr id="5" name="recording-20200511-232809">
            <a:hlinkClick r:id="" action="ppaction://media"/>
            <a:extLst>
              <a:ext uri="{FF2B5EF4-FFF2-40B4-BE49-F238E27FC236}">
                <a16:creationId xmlns:a16="http://schemas.microsoft.com/office/drawing/2014/main" id="{BBD52743-9229-42CE-A4A9-C984E6CDCE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83600" y="58610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fa-IR" sz="2800" dirty="0">
                <a:solidFill>
                  <a:srgbClr val="FF0000"/>
                </a:solidFill>
              </a:rPr>
              <a:t>ب: هدف‏هاي پرورشي و اخلاقي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1148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fa-IR" sz="3100" dirty="0"/>
              <a:t>پرورش روان و ايجاد زمينه براي استقلال شخصيت </a:t>
            </a:r>
          </a:p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fa-IR" sz="3100" dirty="0"/>
              <a:t>رشد و پرورش رغبت‏هاي مثبت</a:t>
            </a:r>
          </a:p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fa-IR" sz="3100" dirty="0"/>
              <a:t>خودداري از پذيرش افکار و عقايد مسموم و ارشاد و هدايت ديگران</a:t>
            </a:r>
          </a:p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fa-IR" sz="3100" dirty="0"/>
              <a:t>ورزش خون بيشتري را به مغز مي‏رساند، وقتي كه اكسيژن خون بيشتر شود رفتار و اخلاق افراد نيز بهتر مي‏شود. </a:t>
            </a:r>
          </a:p>
          <a:p>
            <a:pPr>
              <a:buFont typeface="Arial" charset="0"/>
              <a:buChar char="•"/>
            </a:pPr>
            <a:endParaRPr lang="fa-IR" sz="2600" dirty="0"/>
          </a:p>
          <a:p>
            <a:pPr>
              <a:buNone/>
            </a:pP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tx1"/>
                </a:solidFill>
              </a:rPr>
              <a:t>9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Documents and Settings\hamid\Desktop\New Folder (3)\download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8325" y="4962525"/>
            <a:ext cx="2505075" cy="1819275"/>
          </a:xfrm>
          <a:prstGeom prst="rect">
            <a:avLst/>
          </a:prstGeom>
          <a:noFill/>
        </p:spPr>
      </p:pic>
      <p:pic>
        <p:nvPicPr>
          <p:cNvPr id="5" name="recording-20200511-234841">
            <a:hlinkClick r:id="" action="ppaction://media"/>
            <a:extLst>
              <a:ext uri="{FF2B5EF4-FFF2-40B4-BE49-F238E27FC236}">
                <a16:creationId xmlns:a16="http://schemas.microsoft.com/office/drawing/2014/main" id="{64C6F32F-0D5B-445D-909D-B68438C59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48675" y="60848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شیراز</_x062f__x0627__x0646__x0634__x06af__x0627__x0647_>
    <_x0646__x0648__x0639__x0020__x062d__x06cc__x0637__x0647_ xmlns="12fdc5dc-769e-4543-b10d-fbea3dac4417">سایر موارد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5NN7CDR5NKU2-831-757</_dlc_DocId>
    <_dlc_DocIdUrl xmlns="1047730d-92e1-4018-9084-d932fd3a7f58">
      <Url>http://www.health.gov.ir/hnd/_layouts/DocIdRedir.aspx?ID=5NN7CDR5NKU2-831-757</Url>
      <Description>5NN7CDR5NKU2-831-757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E9D0A1D-8FB1-47E4-A31D-2B9978034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79FD4E-8748-4507-9F7F-30E75F966929}">
  <ds:schemaRefs>
    <ds:schemaRef ds:uri="12fdc5dc-769e-4543-b10d-fbea3dac4417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047730d-92e1-4018-9084-d932fd3a7f5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6EB8EF7-FA1C-4DF3-A931-48877A2743A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6233EEC-5509-4F77-ADD8-82209B13D5C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1276</Words>
  <Application>Microsoft Office PowerPoint</Application>
  <PresentationFormat>On-screen Show (4:3)</PresentationFormat>
  <Paragraphs>135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Wingdings</vt:lpstr>
      <vt:lpstr>B Yagut</vt:lpstr>
      <vt:lpstr>Arial</vt:lpstr>
      <vt:lpstr>Courier New</vt:lpstr>
      <vt:lpstr>Office Theme</vt:lpstr>
      <vt:lpstr>تأثير ورزش در زندگي انسان، سلامت خانواده و جامعه</vt:lpstr>
      <vt:lpstr> مشخصات سند</vt:lpstr>
      <vt:lpstr> اهداف آموزشي</vt:lpstr>
      <vt:lpstr>فهرست عناوين</vt:lpstr>
      <vt:lpstr>PowerPoint Presentation</vt:lpstr>
      <vt:lpstr>PowerPoint Presentation</vt:lpstr>
      <vt:lpstr> مفهوم تندرستي از نظر سازمان بهداشت جهاني:</vt:lpstr>
      <vt:lpstr>اهداف ورزش:  الف: هدف‏هاي بهداشتي و تندرستي </vt:lpstr>
      <vt:lpstr>ب: هدف‏هاي پرورشي و اخلاقي </vt:lpstr>
      <vt:lpstr>PowerPoint Presentation</vt:lpstr>
      <vt:lpstr> محدوديت انجام فعاليت بدني</vt:lpstr>
      <vt:lpstr> موانع رايج فعاليت بدني و راه‏هاي غلبه بر آن</vt:lpstr>
      <vt:lpstr>PowerPoint Presentation</vt:lpstr>
      <vt:lpstr>PowerPoint Presentation</vt:lpstr>
      <vt:lpstr>PowerPoint Presentation</vt:lpstr>
      <vt:lpstr>لطفاً نظرها و پيشنهادهاي خود پيرامون اين بسته آموزشي را به آدرس زير ارسال کنيد.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تاثیر ورزش در زندگی انسان،سلامت خانواده و جامعه</dc:title>
  <dc:creator>SONY</dc:creator>
  <cp:lastModifiedBy>saberi</cp:lastModifiedBy>
  <cp:revision>435</cp:revision>
  <dcterms:created xsi:type="dcterms:W3CDTF">2020-04-21T16:07:12Z</dcterms:created>
  <dcterms:modified xsi:type="dcterms:W3CDTF">2021-05-19T09:50:06Z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e0ef5032-7752-4d78-b1b5-cd7c0e256bce</vt:lpwstr>
  </property>
</Properties>
</file>